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68" r:id="rId6"/>
    <p:sldId id="259" r:id="rId7"/>
    <p:sldId id="261" r:id="rId8"/>
    <p:sldId id="275" r:id="rId9"/>
    <p:sldId id="269" r:id="rId10"/>
    <p:sldId id="270" r:id="rId11"/>
    <p:sldId id="262" r:id="rId12"/>
    <p:sldId id="263" r:id="rId13"/>
    <p:sldId id="264" r:id="rId14"/>
    <p:sldId id="271" r:id="rId15"/>
    <p:sldId id="265" r:id="rId16"/>
    <p:sldId id="266" r:id="rId17"/>
    <p:sldId id="267" r:id="rId18"/>
    <p:sldId id="272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B25A"/>
    <a:srgbClr val="20B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8" name="Vrije vorm 7"/>
          <p:cNvSpPr/>
          <p:nvPr userDrawn="1"/>
        </p:nvSpPr>
        <p:spPr>
          <a:xfrm>
            <a:off x="-9525" y="4683208"/>
            <a:ext cx="12201525" cy="2184317"/>
          </a:xfrm>
          <a:custGeom>
            <a:avLst/>
            <a:gdLst>
              <a:gd name="connsiteX0" fmla="*/ 0 w 12287250"/>
              <a:gd name="connsiteY0" fmla="*/ 1971675 h 1971675"/>
              <a:gd name="connsiteX1" fmla="*/ 12287250 w 12287250"/>
              <a:gd name="connsiteY1" fmla="*/ 1971675 h 1971675"/>
              <a:gd name="connsiteX2" fmla="*/ 12268200 w 12287250"/>
              <a:gd name="connsiteY2" fmla="*/ 0 h 1971675"/>
              <a:gd name="connsiteX3" fmla="*/ 0 w 12287250"/>
              <a:gd name="connsiteY3" fmla="*/ 561975 h 1971675"/>
              <a:gd name="connsiteX4" fmla="*/ 0 w 12287250"/>
              <a:gd name="connsiteY4" fmla="*/ 1971675 h 1971675"/>
              <a:gd name="connsiteX0" fmla="*/ 0 w 12287250"/>
              <a:gd name="connsiteY0" fmla="*/ 1971675 h 1971675"/>
              <a:gd name="connsiteX1" fmla="*/ 12287250 w 12287250"/>
              <a:gd name="connsiteY1" fmla="*/ 1971675 h 1971675"/>
              <a:gd name="connsiteX2" fmla="*/ 12268200 w 12287250"/>
              <a:gd name="connsiteY2" fmla="*/ 0 h 1971675"/>
              <a:gd name="connsiteX3" fmla="*/ 0 w 12287250"/>
              <a:gd name="connsiteY3" fmla="*/ 552450 h 1971675"/>
              <a:gd name="connsiteX4" fmla="*/ 0 w 12287250"/>
              <a:gd name="connsiteY4" fmla="*/ 1971675 h 1971675"/>
              <a:gd name="connsiteX0" fmla="*/ 0 w 12287250"/>
              <a:gd name="connsiteY0" fmla="*/ 2041329 h 2041329"/>
              <a:gd name="connsiteX1" fmla="*/ 12287250 w 12287250"/>
              <a:gd name="connsiteY1" fmla="*/ 2041329 h 2041329"/>
              <a:gd name="connsiteX2" fmla="*/ 12268200 w 12287250"/>
              <a:gd name="connsiteY2" fmla="*/ 69654 h 2041329"/>
              <a:gd name="connsiteX3" fmla="*/ 0 w 12287250"/>
              <a:gd name="connsiteY3" fmla="*/ 622104 h 2041329"/>
              <a:gd name="connsiteX4" fmla="*/ 0 w 12287250"/>
              <a:gd name="connsiteY4" fmla="*/ 2041329 h 2041329"/>
              <a:gd name="connsiteX0" fmla="*/ 0 w 12287250"/>
              <a:gd name="connsiteY0" fmla="*/ 2184317 h 2184317"/>
              <a:gd name="connsiteX1" fmla="*/ 12287250 w 12287250"/>
              <a:gd name="connsiteY1" fmla="*/ 2184317 h 2184317"/>
              <a:gd name="connsiteX2" fmla="*/ 12268200 w 12287250"/>
              <a:gd name="connsiteY2" fmla="*/ 212642 h 2184317"/>
              <a:gd name="connsiteX3" fmla="*/ 0 w 12287250"/>
              <a:gd name="connsiteY3" fmla="*/ 765092 h 2184317"/>
              <a:gd name="connsiteX4" fmla="*/ 0 w 12287250"/>
              <a:gd name="connsiteY4" fmla="*/ 2184317 h 218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0" h="2184317">
                <a:moveTo>
                  <a:pt x="0" y="2184317"/>
                </a:moveTo>
                <a:lnTo>
                  <a:pt x="12287250" y="2184317"/>
                </a:lnTo>
                <a:lnTo>
                  <a:pt x="12268200" y="212642"/>
                </a:lnTo>
                <a:cubicBezTo>
                  <a:pt x="9493250" y="15792"/>
                  <a:pt x="4079875" y="-333458"/>
                  <a:pt x="0" y="765092"/>
                </a:cubicBezTo>
                <a:lnTo>
                  <a:pt x="0" y="21843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31" y="5486399"/>
            <a:ext cx="1507868" cy="8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/>
          <p:nvPr userDrawn="1"/>
        </p:nvSpPr>
        <p:spPr>
          <a:xfrm>
            <a:off x="0" y="1"/>
            <a:ext cx="12211396" cy="1646237"/>
          </a:xfrm>
          <a:custGeom>
            <a:avLst/>
            <a:gdLst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2211396 w 12211396"/>
              <a:gd name="connsiteY2" fmla="*/ 1022465 h 1554480"/>
              <a:gd name="connsiteX3" fmla="*/ 12211396 w 12211396"/>
              <a:gd name="connsiteY3" fmla="*/ 8312 h 1554480"/>
              <a:gd name="connsiteX4" fmla="*/ 0 w 12211396"/>
              <a:gd name="connsiteY4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59978 w 12211396"/>
              <a:gd name="connsiteY2" fmla="*/ 1296785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59978 w 12211396"/>
              <a:gd name="connsiteY2" fmla="*/ 1296785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35039 w 12211396"/>
              <a:gd name="connsiteY2" fmla="*/ 831273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71052"/>
              <a:gd name="connsiteX1" fmla="*/ 16625 w 12211396"/>
              <a:gd name="connsiteY1" fmla="*/ 1554480 h 1571052"/>
              <a:gd name="connsiteX2" fmla="*/ 6035039 w 12211396"/>
              <a:gd name="connsiteY2" fmla="*/ 831273 h 1571052"/>
              <a:gd name="connsiteX3" fmla="*/ 12211396 w 12211396"/>
              <a:gd name="connsiteY3" fmla="*/ 1022465 h 1571052"/>
              <a:gd name="connsiteX4" fmla="*/ 12211396 w 12211396"/>
              <a:gd name="connsiteY4" fmla="*/ 8312 h 1571052"/>
              <a:gd name="connsiteX5" fmla="*/ 0 w 12211396"/>
              <a:gd name="connsiteY5" fmla="*/ 0 h 1571052"/>
              <a:gd name="connsiteX0" fmla="*/ 0 w 12211396"/>
              <a:gd name="connsiteY0" fmla="*/ 0 h 1616774"/>
              <a:gd name="connsiteX1" fmla="*/ 16625 w 12211396"/>
              <a:gd name="connsiteY1" fmla="*/ 1554480 h 1616774"/>
              <a:gd name="connsiteX2" fmla="*/ 2685010 w 12211396"/>
              <a:gd name="connsiteY2" fmla="*/ 1263534 h 1616774"/>
              <a:gd name="connsiteX3" fmla="*/ 6035039 w 12211396"/>
              <a:gd name="connsiteY3" fmla="*/ 831273 h 1616774"/>
              <a:gd name="connsiteX4" fmla="*/ 12211396 w 12211396"/>
              <a:gd name="connsiteY4" fmla="*/ 1022465 h 1616774"/>
              <a:gd name="connsiteX5" fmla="*/ 12211396 w 12211396"/>
              <a:gd name="connsiteY5" fmla="*/ 8312 h 1616774"/>
              <a:gd name="connsiteX6" fmla="*/ 0 w 12211396"/>
              <a:gd name="connsiteY6" fmla="*/ 0 h 1616774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12211396 w 12211396"/>
              <a:gd name="connsiteY4" fmla="*/ 1022465 h 1601119"/>
              <a:gd name="connsiteX5" fmla="*/ 12211396 w 12211396"/>
              <a:gd name="connsiteY5" fmla="*/ 8312 h 1601119"/>
              <a:gd name="connsiteX6" fmla="*/ 0 w 12211396"/>
              <a:gd name="connsiteY6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997528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47787"/>
              <a:gd name="connsiteX1" fmla="*/ 16625 w 12211396"/>
              <a:gd name="connsiteY1" fmla="*/ 1554480 h 1647787"/>
              <a:gd name="connsiteX2" fmla="*/ 1188720 w 12211396"/>
              <a:gd name="connsiteY2" fmla="*/ 1429790 h 1647787"/>
              <a:gd name="connsiteX3" fmla="*/ 2685010 w 12211396"/>
              <a:gd name="connsiteY3" fmla="*/ 1080654 h 1647787"/>
              <a:gd name="connsiteX4" fmla="*/ 6035039 w 12211396"/>
              <a:gd name="connsiteY4" fmla="*/ 831273 h 1647787"/>
              <a:gd name="connsiteX5" fmla="*/ 9459883 w 12211396"/>
              <a:gd name="connsiteY5" fmla="*/ 839586 h 1647787"/>
              <a:gd name="connsiteX6" fmla="*/ 12211396 w 12211396"/>
              <a:gd name="connsiteY6" fmla="*/ 1022465 h 1647787"/>
              <a:gd name="connsiteX7" fmla="*/ 12211396 w 12211396"/>
              <a:gd name="connsiteY7" fmla="*/ 8312 h 1647787"/>
              <a:gd name="connsiteX8" fmla="*/ 0 w 12211396"/>
              <a:gd name="connsiteY8" fmla="*/ 0 h 1647787"/>
              <a:gd name="connsiteX0" fmla="*/ 0 w 12211396"/>
              <a:gd name="connsiteY0" fmla="*/ 0 h 1627188"/>
              <a:gd name="connsiteX1" fmla="*/ 16625 w 12211396"/>
              <a:gd name="connsiteY1" fmla="*/ 1554480 h 1627188"/>
              <a:gd name="connsiteX2" fmla="*/ 1130531 w 12211396"/>
              <a:gd name="connsiteY2" fmla="*/ 1296786 h 1627188"/>
              <a:gd name="connsiteX3" fmla="*/ 2685010 w 12211396"/>
              <a:gd name="connsiteY3" fmla="*/ 1080654 h 1627188"/>
              <a:gd name="connsiteX4" fmla="*/ 6035039 w 12211396"/>
              <a:gd name="connsiteY4" fmla="*/ 831273 h 1627188"/>
              <a:gd name="connsiteX5" fmla="*/ 9459883 w 12211396"/>
              <a:gd name="connsiteY5" fmla="*/ 839586 h 1627188"/>
              <a:gd name="connsiteX6" fmla="*/ 12211396 w 12211396"/>
              <a:gd name="connsiteY6" fmla="*/ 1022465 h 1627188"/>
              <a:gd name="connsiteX7" fmla="*/ 12211396 w 12211396"/>
              <a:gd name="connsiteY7" fmla="*/ 8312 h 1627188"/>
              <a:gd name="connsiteX8" fmla="*/ 0 w 12211396"/>
              <a:gd name="connsiteY8" fmla="*/ 0 h 1627188"/>
              <a:gd name="connsiteX0" fmla="*/ 0 w 12211396"/>
              <a:gd name="connsiteY0" fmla="*/ 0 h 1630057"/>
              <a:gd name="connsiteX1" fmla="*/ 16625 w 12211396"/>
              <a:gd name="connsiteY1" fmla="*/ 1554480 h 1630057"/>
              <a:gd name="connsiteX2" fmla="*/ 1130531 w 12211396"/>
              <a:gd name="connsiteY2" fmla="*/ 1296786 h 1630057"/>
              <a:gd name="connsiteX3" fmla="*/ 2685010 w 12211396"/>
              <a:gd name="connsiteY3" fmla="*/ 1080654 h 1630057"/>
              <a:gd name="connsiteX4" fmla="*/ 6035039 w 12211396"/>
              <a:gd name="connsiteY4" fmla="*/ 831273 h 1630057"/>
              <a:gd name="connsiteX5" fmla="*/ 9459883 w 12211396"/>
              <a:gd name="connsiteY5" fmla="*/ 839586 h 1630057"/>
              <a:gd name="connsiteX6" fmla="*/ 12211396 w 12211396"/>
              <a:gd name="connsiteY6" fmla="*/ 1022465 h 1630057"/>
              <a:gd name="connsiteX7" fmla="*/ 12211396 w 12211396"/>
              <a:gd name="connsiteY7" fmla="*/ 8312 h 1630057"/>
              <a:gd name="connsiteX8" fmla="*/ 0 w 12211396"/>
              <a:gd name="connsiteY8" fmla="*/ 0 h 1630057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396" h="1554480">
                <a:moveTo>
                  <a:pt x="0" y="0"/>
                </a:moveTo>
                <a:lnTo>
                  <a:pt x="16625" y="1554480"/>
                </a:lnTo>
                <a:cubicBezTo>
                  <a:pt x="297872" y="1468582"/>
                  <a:pt x="619298" y="1400695"/>
                  <a:pt x="1130531" y="1296786"/>
                </a:cubicBezTo>
                <a:cubicBezTo>
                  <a:pt x="1575262" y="1217815"/>
                  <a:pt x="1877290" y="1180407"/>
                  <a:pt x="2685010" y="1080654"/>
                </a:cubicBezTo>
                <a:cubicBezTo>
                  <a:pt x="3492730" y="980901"/>
                  <a:pt x="4905894" y="845127"/>
                  <a:pt x="6035039" y="831273"/>
                </a:cubicBezTo>
                <a:cubicBezTo>
                  <a:pt x="7184967" y="775854"/>
                  <a:pt x="8318268" y="836815"/>
                  <a:pt x="9459883" y="839586"/>
                </a:cubicBezTo>
                <a:cubicBezTo>
                  <a:pt x="10539153" y="863139"/>
                  <a:pt x="11752810" y="987829"/>
                  <a:pt x="12211396" y="1022465"/>
                </a:cubicBezTo>
                <a:lnTo>
                  <a:pt x="12211396" y="8312"/>
                </a:lnTo>
                <a:lnTo>
                  <a:pt x="0" y="0"/>
                </a:lnTo>
                <a:close/>
              </a:path>
            </a:pathLst>
          </a:custGeom>
          <a:solidFill>
            <a:srgbClr val="20B35B"/>
          </a:solidFill>
          <a:ln>
            <a:solidFill>
              <a:srgbClr val="1FB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238250"/>
            <a:ext cx="10515600" cy="493871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 rot="5400000">
            <a:off x="-209553" y="377213"/>
            <a:ext cx="10096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DA93C-5559-4705-9B67-D283865A1100}" type="datetimeFigureOut">
              <a:rPr lang="nl-BE" smtClean="0"/>
              <a:pPr/>
              <a:t>30/07/2024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-1762129" y="3113087"/>
            <a:ext cx="4114800" cy="365125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4660" y="5779478"/>
            <a:ext cx="1291934" cy="6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/>
          <p:nvPr userDrawn="1"/>
        </p:nvSpPr>
        <p:spPr>
          <a:xfrm rot="10800000">
            <a:off x="0" y="5211763"/>
            <a:ext cx="12211396" cy="1646237"/>
          </a:xfrm>
          <a:custGeom>
            <a:avLst/>
            <a:gdLst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2211396 w 12211396"/>
              <a:gd name="connsiteY2" fmla="*/ 1022465 h 1554480"/>
              <a:gd name="connsiteX3" fmla="*/ 12211396 w 12211396"/>
              <a:gd name="connsiteY3" fmla="*/ 8312 h 1554480"/>
              <a:gd name="connsiteX4" fmla="*/ 0 w 12211396"/>
              <a:gd name="connsiteY4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59978 w 12211396"/>
              <a:gd name="connsiteY2" fmla="*/ 1296785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59978 w 12211396"/>
              <a:gd name="connsiteY2" fmla="*/ 1296785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35039 w 12211396"/>
              <a:gd name="connsiteY2" fmla="*/ 831273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71052"/>
              <a:gd name="connsiteX1" fmla="*/ 16625 w 12211396"/>
              <a:gd name="connsiteY1" fmla="*/ 1554480 h 1571052"/>
              <a:gd name="connsiteX2" fmla="*/ 6035039 w 12211396"/>
              <a:gd name="connsiteY2" fmla="*/ 831273 h 1571052"/>
              <a:gd name="connsiteX3" fmla="*/ 12211396 w 12211396"/>
              <a:gd name="connsiteY3" fmla="*/ 1022465 h 1571052"/>
              <a:gd name="connsiteX4" fmla="*/ 12211396 w 12211396"/>
              <a:gd name="connsiteY4" fmla="*/ 8312 h 1571052"/>
              <a:gd name="connsiteX5" fmla="*/ 0 w 12211396"/>
              <a:gd name="connsiteY5" fmla="*/ 0 h 1571052"/>
              <a:gd name="connsiteX0" fmla="*/ 0 w 12211396"/>
              <a:gd name="connsiteY0" fmla="*/ 0 h 1616774"/>
              <a:gd name="connsiteX1" fmla="*/ 16625 w 12211396"/>
              <a:gd name="connsiteY1" fmla="*/ 1554480 h 1616774"/>
              <a:gd name="connsiteX2" fmla="*/ 2685010 w 12211396"/>
              <a:gd name="connsiteY2" fmla="*/ 1263534 h 1616774"/>
              <a:gd name="connsiteX3" fmla="*/ 6035039 w 12211396"/>
              <a:gd name="connsiteY3" fmla="*/ 831273 h 1616774"/>
              <a:gd name="connsiteX4" fmla="*/ 12211396 w 12211396"/>
              <a:gd name="connsiteY4" fmla="*/ 1022465 h 1616774"/>
              <a:gd name="connsiteX5" fmla="*/ 12211396 w 12211396"/>
              <a:gd name="connsiteY5" fmla="*/ 8312 h 1616774"/>
              <a:gd name="connsiteX6" fmla="*/ 0 w 12211396"/>
              <a:gd name="connsiteY6" fmla="*/ 0 h 1616774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12211396 w 12211396"/>
              <a:gd name="connsiteY4" fmla="*/ 1022465 h 1601119"/>
              <a:gd name="connsiteX5" fmla="*/ 12211396 w 12211396"/>
              <a:gd name="connsiteY5" fmla="*/ 8312 h 1601119"/>
              <a:gd name="connsiteX6" fmla="*/ 0 w 12211396"/>
              <a:gd name="connsiteY6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997528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47787"/>
              <a:gd name="connsiteX1" fmla="*/ 16625 w 12211396"/>
              <a:gd name="connsiteY1" fmla="*/ 1554480 h 1647787"/>
              <a:gd name="connsiteX2" fmla="*/ 1188720 w 12211396"/>
              <a:gd name="connsiteY2" fmla="*/ 1429790 h 1647787"/>
              <a:gd name="connsiteX3" fmla="*/ 2685010 w 12211396"/>
              <a:gd name="connsiteY3" fmla="*/ 1080654 h 1647787"/>
              <a:gd name="connsiteX4" fmla="*/ 6035039 w 12211396"/>
              <a:gd name="connsiteY4" fmla="*/ 831273 h 1647787"/>
              <a:gd name="connsiteX5" fmla="*/ 9459883 w 12211396"/>
              <a:gd name="connsiteY5" fmla="*/ 839586 h 1647787"/>
              <a:gd name="connsiteX6" fmla="*/ 12211396 w 12211396"/>
              <a:gd name="connsiteY6" fmla="*/ 1022465 h 1647787"/>
              <a:gd name="connsiteX7" fmla="*/ 12211396 w 12211396"/>
              <a:gd name="connsiteY7" fmla="*/ 8312 h 1647787"/>
              <a:gd name="connsiteX8" fmla="*/ 0 w 12211396"/>
              <a:gd name="connsiteY8" fmla="*/ 0 h 1647787"/>
              <a:gd name="connsiteX0" fmla="*/ 0 w 12211396"/>
              <a:gd name="connsiteY0" fmla="*/ 0 h 1627188"/>
              <a:gd name="connsiteX1" fmla="*/ 16625 w 12211396"/>
              <a:gd name="connsiteY1" fmla="*/ 1554480 h 1627188"/>
              <a:gd name="connsiteX2" fmla="*/ 1130531 w 12211396"/>
              <a:gd name="connsiteY2" fmla="*/ 1296786 h 1627188"/>
              <a:gd name="connsiteX3" fmla="*/ 2685010 w 12211396"/>
              <a:gd name="connsiteY3" fmla="*/ 1080654 h 1627188"/>
              <a:gd name="connsiteX4" fmla="*/ 6035039 w 12211396"/>
              <a:gd name="connsiteY4" fmla="*/ 831273 h 1627188"/>
              <a:gd name="connsiteX5" fmla="*/ 9459883 w 12211396"/>
              <a:gd name="connsiteY5" fmla="*/ 839586 h 1627188"/>
              <a:gd name="connsiteX6" fmla="*/ 12211396 w 12211396"/>
              <a:gd name="connsiteY6" fmla="*/ 1022465 h 1627188"/>
              <a:gd name="connsiteX7" fmla="*/ 12211396 w 12211396"/>
              <a:gd name="connsiteY7" fmla="*/ 8312 h 1627188"/>
              <a:gd name="connsiteX8" fmla="*/ 0 w 12211396"/>
              <a:gd name="connsiteY8" fmla="*/ 0 h 1627188"/>
              <a:gd name="connsiteX0" fmla="*/ 0 w 12211396"/>
              <a:gd name="connsiteY0" fmla="*/ 0 h 1630057"/>
              <a:gd name="connsiteX1" fmla="*/ 16625 w 12211396"/>
              <a:gd name="connsiteY1" fmla="*/ 1554480 h 1630057"/>
              <a:gd name="connsiteX2" fmla="*/ 1130531 w 12211396"/>
              <a:gd name="connsiteY2" fmla="*/ 1296786 h 1630057"/>
              <a:gd name="connsiteX3" fmla="*/ 2685010 w 12211396"/>
              <a:gd name="connsiteY3" fmla="*/ 1080654 h 1630057"/>
              <a:gd name="connsiteX4" fmla="*/ 6035039 w 12211396"/>
              <a:gd name="connsiteY4" fmla="*/ 831273 h 1630057"/>
              <a:gd name="connsiteX5" fmla="*/ 9459883 w 12211396"/>
              <a:gd name="connsiteY5" fmla="*/ 839586 h 1630057"/>
              <a:gd name="connsiteX6" fmla="*/ 12211396 w 12211396"/>
              <a:gd name="connsiteY6" fmla="*/ 1022465 h 1630057"/>
              <a:gd name="connsiteX7" fmla="*/ 12211396 w 12211396"/>
              <a:gd name="connsiteY7" fmla="*/ 8312 h 1630057"/>
              <a:gd name="connsiteX8" fmla="*/ 0 w 12211396"/>
              <a:gd name="connsiteY8" fmla="*/ 0 h 1630057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396" h="1554480">
                <a:moveTo>
                  <a:pt x="0" y="0"/>
                </a:moveTo>
                <a:lnTo>
                  <a:pt x="16625" y="1554480"/>
                </a:lnTo>
                <a:cubicBezTo>
                  <a:pt x="297872" y="1468582"/>
                  <a:pt x="619298" y="1400695"/>
                  <a:pt x="1130531" y="1296786"/>
                </a:cubicBezTo>
                <a:cubicBezTo>
                  <a:pt x="1575262" y="1217815"/>
                  <a:pt x="1877290" y="1180407"/>
                  <a:pt x="2685010" y="1080654"/>
                </a:cubicBezTo>
                <a:cubicBezTo>
                  <a:pt x="3492730" y="980901"/>
                  <a:pt x="4905894" y="845127"/>
                  <a:pt x="6035039" y="831273"/>
                </a:cubicBezTo>
                <a:cubicBezTo>
                  <a:pt x="7184967" y="775854"/>
                  <a:pt x="8318268" y="836815"/>
                  <a:pt x="9459883" y="839586"/>
                </a:cubicBezTo>
                <a:cubicBezTo>
                  <a:pt x="10539153" y="863139"/>
                  <a:pt x="11752810" y="987829"/>
                  <a:pt x="12211396" y="1022465"/>
                </a:cubicBezTo>
                <a:lnTo>
                  <a:pt x="12211396" y="8312"/>
                </a:lnTo>
                <a:lnTo>
                  <a:pt x="0" y="0"/>
                </a:lnTo>
                <a:close/>
              </a:path>
            </a:pathLst>
          </a:custGeom>
          <a:solidFill>
            <a:srgbClr val="20B35B"/>
          </a:solidFill>
          <a:ln>
            <a:solidFill>
              <a:srgbClr val="1FB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 rot="5400000">
            <a:off x="-92077" y="671513"/>
            <a:ext cx="977904" cy="365125"/>
          </a:xfrm>
        </p:spPr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 rot="5400000">
            <a:off x="-1660525" y="3418232"/>
            <a:ext cx="4114800" cy="365125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60233" y="578828"/>
            <a:ext cx="1291934" cy="6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7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6"/>
          <a:stretch/>
        </p:blipFill>
        <p:spPr>
          <a:xfrm>
            <a:off x="0" y="0"/>
            <a:ext cx="12192000" cy="5457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5248275"/>
            <a:ext cx="10515600" cy="841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05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5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84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583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466850"/>
            <a:ext cx="3932237" cy="4402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43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466850"/>
            <a:ext cx="3932237" cy="4402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4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A93C-5559-4705-9B67-D283865A1100}" type="datetimeFigureOut">
              <a:rPr lang="nl-BE" smtClean="0"/>
              <a:t>30/07/2024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86026" y="6356348"/>
            <a:ext cx="7229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77424" y="6356349"/>
            <a:ext cx="597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3BF5-A27D-4A0A-A18F-D9B7A5ECEDE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Vrije vorm 6"/>
          <p:cNvSpPr/>
          <p:nvPr userDrawn="1"/>
        </p:nvSpPr>
        <p:spPr>
          <a:xfrm>
            <a:off x="0" y="1"/>
            <a:ext cx="12211396" cy="1646237"/>
          </a:xfrm>
          <a:custGeom>
            <a:avLst/>
            <a:gdLst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2211396 w 12211396"/>
              <a:gd name="connsiteY2" fmla="*/ 1022465 h 1554480"/>
              <a:gd name="connsiteX3" fmla="*/ 12211396 w 12211396"/>
              <a:gd name="connsiteY3" fmla="*/ 8312 h 1554480"/>
              <a:gd name="connsiteX4" fmla="*/ 0 w 12211396"/>
              <a:gd name="connsiteY4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59978 w 12211396"/>
              <a:gd name="connsiteY2" fmla="*/ 1296785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59978 w 12211396"/>
              <a:gd name="connsiteY2" fmla="*/ 1296785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6035039 w 12211396"/>
              <a:gd name="connsiteY2" fmla="*/ 831273 h 1554480"/>
              <a:gd name="connsiteX3" fmla="*/ 12211396 w 12211396"/>
              <a:gd name="connsiteY3" fmla="*/ 1022465 h 1554480"/>
              <a:gd name="connsiteX4" fmla="*/ 12211396 w 12211396"/>
              <a:gd name="connsiteY4" fmla="*/ 8312 h 1554480"/>
              <a:gd name="connsiteX5" fmla="*/ 0 w 12211396"/>
              <a:gd name="connsiteY5" fmla="*/ 0 h 1554480"/>
              <a:gd name="connsiteX0" fmla="*/ 0 w 12211396"/>
              <a:gd name="connsiteY0" fmla="*/ 0 h 1571052"/>
              <a:gd name="connsiteX1" fmla="*/ 16625 w 12211396"/>
              <a:gd name="connsiteY1" fmla="*/ 1554480 h 1571052"/>
              <a:gd name="connsiteX2" fmla="*/ 6035039 w 12211396"/>
              <a:gd name="connsiteY2" fmla="*/ 831273 h 1571052"/>
              <a:gd name="connsiteX3" fmla="*/ 12211396 w 12211396"/>
              <a:gd name="connsiteY3" fmla="*/ 1022465 h 1571052"/>
              <a:gd name="connsiteX4" fmla="*/ 12211396 w 12211396"/>
              <a:gd name="connsiteY4" fmla="*/ 8312 h 1571052"/>
              <a:gd name="connsiteX5" fmla="*/ 0 w 12211396"/>
              <a:gd name="connsiteY5" fmla="*/ 0 h 1571052"/>
              <a:gd name="connsiteX0" fmla="*/ 0 w 12211396"/>
              <a:gd name="connsiteY0" fmla="*/ 0 h 1616774"/>
              <a:gd name="connsiteX1" fmla="*/ 16625 w 12211396"/>
              <a:gd name="connsiteY1" fmla="*/ 1554480 h 1616774"/>
              <a:gd name="connsiteX2" fmla="*/ 2685010 w 12211396"/>
              <a:gd name="connsiteY2" fmla="*/ 1263534 h 1616774"/>
              <a:gd name="connsiteX3" fmla="*/ 6035039 w 12211396"/>
              <a:gd name="connsiteY3" fmla="*/ 831273 h 1616774"/>
              <a:gd name="connsiteX4" fmla="*/ 12211396 w 12211396"/>
              <a:gd name="connsiteY4" fmla="*/ 1022465 h 1616774"/>
              <a:gd name="connsiteX5" fmla="*/ 12211396 w 12211396"/>
              <a:gd name="connsiteY5" fmla="*/ 8312 h 1616774"/>
              <a:gd name="connsiteX6" fmla="*/ 0 w 12211396"/>
              <a:gd name="connsiteY6" fmla="*/ 0 h 1616774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12211396 w 12211396"/>
              <a:gd name="connsiteY4" fmla="*/ 1022465 h 1601119"/>
              <a:gd name="connsiteX5" fmla="*/ 12211396 w 12211396"/>
              <a:gd name="connsiteY5" fmla="*/ 8312 h 1601119"/>
              <a:gd name="connsiteX6" fmla="*/ 0 w 12211396"/>
              <a:gd name="connsiteY6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997528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01119"/>
              <a:gd name="connsiteX1" fmla="*/ 16625 w 12211396"/>
              <a:gd name="connsiteY1" fmla="*/ 1554480 h 1601119"/>
              <a:gd name="connsiteX2" fmla="*/ 2685010 w 12211396"/>
              <a:gd name="connsiteY2" fmla="*/ 1080654 h 1601119"/>
              <a:gd name="connsiteX3" fmla="*/ 6035039 w 12211396"/>
              <a:gd name="connsiteY3" fmla="*/ 831273 h 1601119"/>
              <a:gd name="connsiteX4" fmla="*/ 9459883 w 12211396"/>
              <a:gd name="connsiteY4" fmla="*/ 839586 h 1601119"/>
              <a:gd name="connsiteX5" fmla="*/ 12211396 w 12211396"/>
              <a:gd name="connsiteY5" fmla="*/ 1022465 h 1601119"/>
              <a:gd name="connsiteX6" fmla="*/ 12211396 w 12211396"/>
              <a:gd name="connsiteY6" fmla="*/ 8312 h 1601119"/>
              <a:gd name="connsiteX7" fmla="*/ 0 w 12211396"/>
              <a:gd name="connsiteY7" fmla="*/ 0 h 1601119"/>
              <a:gd name="connsiteX0" fmla="*/ 0 w 12211396"/>
              <a:gd name="connsiteY0" fmla="*/ 0 h 1647787"/>
              <a:gd name="connsiteX1" fmla="*/ 16625 w 12211396"/>
              <a:gd name="connsiteY1" fmla="*/ 1554480 h 1647787"/>
              <a:gd name="connsiteX2" fmla="*/ 1188720 w 12211396"/>
              <a:gd name="connsiteY2" fmla="*/ 1429790 h 1647787"/>
              <a:gd name="connsiteX3" fmla="*/ 2685010 w 12211396"/>
              <a:gd name="connsiteY3" fmla="*/ 1080654 h 1647787"/>
              <a:gd name="connsiteX4" fmla="*/ 6035039 w 12211396"/>
              <a:gd name="connsiteY4" fmla="*/ 831273 h 1647787"/>
              <a:gd name="connsiteX5" fmla="*/ 9459883 w 12211396"/>
              <a:gd name="connsiteY5" fmla="*/ 839586 h 1647787"/>
              <a:gd name="connsiteX6" fmla="*/ 12211396 w 12211396"/>
              <a:gd name="connsiteY6" fmla="*/ 1022465 h 1647787"/>
              <a:gd name="connsiteX7" fmla="*/ 12211396 w 12211396"/>
              <a:gd name="connsiteY7" fmla="*/ 8312 h 1647787"/>
              <a:gd name="connsiteX8" fmla="*/ 0 w 12211396"/>
              <a:gd name="connsiteY8" fmla="*/ 0 h 1647787"/>
              <a:gd name="connsiteX0" fmla="*/ 0 w 12211396"/>
              <a:gd name="connsiteY0" fmla="*/ 0 h 1627188"/>
              <a:gd name="connsiteX1" fmla="*/ 16625 w 12211396"/>
              <a:gd name="connsiteY1" fmla="*/ 1554480 h 1627188"/>
              <a:gd name="connsiteX2" fmla="*/ 1130531 w 12211396"/>
              <a:gd name="connsiteY2" fmla="*/ 1296786 h 1627188"/>
              <a:gd name="connsiteX3" fmla="*/ 2685010 w 12211396"/>
              <a:gd name="connsiteY3" fmla="*/ 1080654 h 1627188"/>
              <a:gd name="connsiteX4" fmla="*/ 6035039 w 12211396"/>
              <a:gd name="connsiteY4" fmla="*/ 831273 h 1627188"/>
              <a:gd name="connsiteX5" fmla="*/ 9459883 w 12211396"/>
              <a:gd name="connsiteY5" fmla="*/ 839586 h 1627188"/>
              <a:gd name="connsiteX6" fmla="*/ 12211396 w 12211396"/>
              <a:gd name="connsiteY6" fmla="*/ 1022465 h 1627188"/>
              <a:gd name="connsiteX7" fmla="*/ 12211396 w 12211396"/>
              <a:gd name="connsiteY7" fmla="*/ 8312 h 1627188"/>
              <a:gd name="connsiteX8" fmla="*/ 0 w 12211396"/>
              <a:gd name="connsiteY8" fmla="*/ 0 h 1627188"/>
              <a:gd name="connsiteX0" fmla="*/ 0 w 12211396"/>
              <a:gd name="connsiteY0" fmla="*/ 0 h 1630057"/>
              <a:gd name="connsiteX1" fmla="*/ 16625 w 12211396"/>
              <a:gd name="connsiteY1" fmla="*/ 1554480 h 1630057"/>
              <a:gd name="connsiteX2" fmla="*/ 1130531 w 12211396"/>
              <a:gd name="connsiteY2" fmla="*/ 1296786 h 1630057"/>
              <a:gd name="connsiteX3" fmla="*/ 2685010 w 12211396"/>
              <a:gd name="connsiteY3" fmla="*/ 1080654 h 1630057"/>
              <a:gd name="connsiteX4" fmla="*/ 6035039 w 12211396"/>
              <a:gd name="connsiteY4" fmla="*/ 831273 h 1630057"/>
              <a:gd name="connsiteX5" fmla="*/ 9459883 w 12211396"/>
              <a:gd name="connsiteY5" fmla="*/ 839586 h 1630057"/>
              <a:gd name="connsiteX6" fmla="*/ 12211396 w 12211396"/>
              <a:gd name="connsiteY6" fmla="*/ 1022465 h 1630057"/>
              <a:gd name="connsiteX7" fmla="*/ 12211396 w 12211396"/>
              <a:gd name="connsiteY7" fmla="*/ 8312 h 1630057"/>
              <a:gd name="connsiteX8" fmla="*/ 0 w 12211396"/>
              <a:gd name="connsiteY8" fmla="*/ 0 h 1630057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  <a:gd name="connsiteX0" fmla="*/ 0 w 12211396"/>
              <a:gd name="connsiteY0" fmla="*/ 0 h 1554480"/>
              <a:gd name="connsiteX1" fmla="*/ 16625 w 12211396"/>
              <a:gd name="connsiteY1" fmla="*/ 1554480 h 1554480"/>
              <a:gd name="connsiteX2" fmla="*/ 1130531 w 12211396"/>
              <a:gd name="connsiteY2" fmla="*/ 1296786 h 1554480"/>
              <a:gd name="connsiteX3" fmla="*/ 2685010 w 12211396"/>
              <a:gd name="connsiteY3" fmla="*/ 1080654 h 1554480"/>
              <a:gd name="connsiteX4" fmla="*/ 6035039 w 12211396"/>
              <a:gd name="connsiteY4" fmla="*/ 831273 h 1554480"/>
              <a:gd name="connsiteX5" fmla="*/ 9459883 w 12211396"/>
              <a:gd name="connsiteY5" fmla="*/ 839586 h 1554480"/>
              <a:gd name="connsiteX6" fmla="*/ 12211396 w 12211396"/>
              <a:gd name="connsiteY6" fmla="*/ 1022465 h 1554480"/>
              <a:gd name="connsiteX7" fmla="*/ 12211396 w 12211396"/>
              <a:gd name="connsiteY7" fmla="*/ 8312 h 1554480"/>
              <a:gd name="connsiteX8" fmla="*/ 0 w 12211396"/>
              <a:gd name="connsiteY8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396" h="1554480">
                <a:moveTo>
                  <a:pt x="0" y="0"/>
                </a:moveTo>
                <a:lnTo>
                  <a:pt x="16625" y="1554480"/>
                </a:lnTo>
                <a:cubicBezTo>
                  <a:pt x="297872" y="1468582"/>
                  <a:pt x="619298" y="1400695"/>
                  <a:pt x="1130531" y="1296786"/>
                </a:cubicBezTo>
                <a:cubicBezTo>
                  <a:pt x="1575262" y="1217815"/>
                  <a:pt x="1877290" y="1180407"/>
                  <a:pt x="2685010" y="1080654"/>
                </a:cubicBezTo>
                <a:cubicBezTo>
                  <a:pt x="3492730" y="980901"/>
                  <a:pt x="4905894" y="845127"/>
                  <a:pt x="6035039" y="831273"/>
                </a:cubicBezTo>
                <a:cubicBezTo>
                  <a:pt x="7184967" y="775854"/>
                  <a:pt x="8318268" y="836815"/>
                  <a:pt x="9459883" y="839586"/>
                </a:cubicBezTo>
                <a:cubicBezTo>
                  <a:pt x="10539153" y="863139"/>
                  <a:pt x="11752810" y="987829"/>
                  <a:pt x="12211396" y="1022465"/>
                </a:cubicBezTo>
                <a:lnTo>
                  <a:pt x="12211396" y="8312"/>
                </a:lnTo>
                <a:lnTo>
                  <a:pt x="0" y="0"/>
                </a:lnTo>
                <a:close/>
              </a:path>
            </a:pathLst>
          </a:custGeom>
          <a:solidFill>
            <a:srgbClr val="20B35B"/>
          </a:solidFill>
          <a:ln>
            <a:solidFill>
              <a:srgbClr val="1FB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271" y="6084278"/>
            <a:ext cx="1291934" cy="6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ctrTitle" idx="4294967295"/>
          </p:nvPr>
        </p:nvSpPr>
        <p:spPr>
          <a:xfrm>
            <a:off x="1161621" y="5370906"/>
            <a:ext cx="9144000" cy="1008917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>
                <a:solidFill>
                  <a:srgbClr val="000000"/>
                </a:solidFill>
              </a:rPr>
              <a:t>Wegenwerken Joseph </a:t>
            </a:r>
            <a:r>
              <a:rPr lang="nl-NL" dirty="0" err="1">
                <a:solidFill>
                  <a:srgbClr val="000000"/>
                </a:solidFill>
              </a:rPr>
              <a:t>Kumpsstraat</a:t>
            </a:r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A029B-DB46-49EB-847C-0158B324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Bocht tot Paardenwater - Fase 2 vervolg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12B575-9A17-49F9-96DA-F87A39234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0" y="1825625"/>
            <a:ext cx="10435000" cy="4351338"/>
          </a:xfrm>
        </p:spPr>
      </p:pic>
    </p:spTree>
    <p:extLst>
      <p:ext uri="{BB962C8B-B14F-4D97-AF65-F5344CB8AC3E}">
        <p14:creationId xmlns:p14="http://schemas.microsoft.com/office/powerpoint/2010/main" val="344921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735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Werken</a:t>
            </a:r>
          </a:p>
          <a:p>
            <a:pPr lvl="2"/>
            <a:r>
              <a:rPr lang="nl-NL" sz="1900" dirty="0"/>
              <a:t>Aanleg fietspad tussen HTC </a:t>
            </a:r>
            <a:r>
              <a:rPr lang="nl-NL" sz="1900" dirty="0" err="1"/>
              <a:t>Isca</a:t>
            </a:r>
            <a:r>
              <a:rPr lang="nl-NL" sz="1900" dirty="0"/>
              <a:t> en de </a:t>
            </a:r>
            <a:r>
              <a:rPr lang="nl-NL" sz="1900" dirty="0" err="1"/>
              <a:t>Noordlaan</a:t>
            </a:r>
            <a:endParaRPr lang="nl-NL" sz="1900" dirty="0"/>
          </a:p>
          <a:p>
            <a:pPr marL="457200" lvl="1" indent="0">
              <a:buNone/>
            </a:pPr>
            <a:r>
              <a:rPr lang="nl-NL" sz="1900" dirty="0"/>
              <a:t> 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pPr lvl="1"/>
            <a:endParaRPr lang="nl-NL" sz="1600" dirty="0"/>
          </a:p>
          <a:p>
            <a:pPr lvl="2"/>
            <a:endParaRPr lang="nl-NL" sz="22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A72D19-C553-4573-BF3A-1537DE50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3" y="3311289"/>
            <a:ext cx="8453782" cy="26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735"/>
          </a:xfrm>
        </p:spPr>
        <p:txBody>
          <a:bodyPr>
            <a:normAutofit lnSpcReduction="10000"/>
          </a:bodyPr>
          <a:lstStyle/>
          <a:p>
            <a:pPr lvl="1"/>
            <a:r>
              <a:rPr lang="nl-NL" dirty="0"/>
              <a:t>Werken (vervolg)</a:t>
            </a:r>
          </a:p>
          <a:p>
            <a:pPr lvl="2"/>
            <a:r>
              <a:rPr lang="nl-NL" sz="1900" dirty="0"/>
              <a:t>Aanleg fietspad tussen HTC </a:t>
            </a:r>
            <a:r>
              <a:rPr lang="nl-NL" sz="1900" dirty="0" err="1"/>
              <a:t>Isca</a:t>
            </a:r>
            <a:r>
              <a:rPr lang="nl-NL" sz="1900" dirty="0"/>
              <a:t> en de </a:t>
            </a:r>
            <a:r>
              <a:rPr lang="nl-NL" sz="1900" dirty="0" err="1"/>
              <a:t>Noordlaan</a:t>
            </a:r>
            <a:r>
              <a:rPr lang="nl-NL" sz="1900" dirty="0"/>
              <a:t> (vervolg)</a:t>
            </a:r>
          </a:p>
          <a:p>
            <a:pPr marL="457200" lvl="1" indent="0">
              <a:buNone/>
            </a:pPr>
            <a:r>
              <a:rPr lang="nl-NL" sz="1900" dirty="0"/>
              <a:t> 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pPr lvl="1"/>
            <a:endParaRPr lang="nl-NL" sz="1600" dirty="0"/>
          </a:p>
          <a:p>
            <a:pPr lvl="2"/>
            <a:r>
              <a:rPr lang="nl-NL" sz="1900" dirty="0"/>
              <a:t>Planning (weersomstandigheden!)</a:t>
            </a:r>
          </a:p>
          <a:p>
            <a:pPr lvl="3"/>
            <a:r>
              <a:rPr lang="nl-NL" sz="1900" dirty="0" err="1"/>
              <a:t>Opbraak</a:t>
            </a:r>
            <a:r>
              <a:rPr lang="nl-NL" sz="1900" dirty="0"/>
              <a:t>, aanleg fundering, aanleg boordstenen, aanleg doorlatende klinkers – 05/08 – 28/08</a:t>
            </a:r>
          </a:p>
          <a:p>
            <a:pPr lvl="3"/>
            <a:r>
              <a:rPr lang="nl-NL" sz="1900" dirty="0"/>
              <a:t>Asfaltering fietspad – 29/08 – 30/08</a:t>
            </a:r>
          </a:p>
          <a:p>
            <a:pPr lvl="2"/>
            <a:endParaRPr lang="nl-NL" sz="22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826F7B-422C-4C9F-8016-BE857ACA5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61" y="2641522"/>
            <a:ext cx="9916909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2000" dirty="0"/>
              <a:t>Beperkte hinder</a:t>
            </a:r>
            <a:endParaRPr lang="nl-NL" sz="1600" dirty="0"/>
          </a:p>
          <a:p>
            <a:pPr lvl="2"/>
            <a:r>
              <a:rPr lang="nl-NL" sz="1800" dirty="0"/>
              <a:t>Opritten tijdelijk niet bereikbaar tijdens de werkuren.</a:t>
            </a:r>
          </a:p>
          <a:p>
            <a:pPr lvl="2"/>
            <a:r>
              <a:rPr lang="nl-NL" sz="1800" dirty="0"/>
              <a:t>Opritten tijdelijk niet bruikbaar (enkele dagen) na aanleg boordstenen: uithardingstijd fundering.</a:t>
            </a:r>
          </a:p>
          <a:p>
            <a:pPr lvl="2"/>
            <a:r>
              <a:rPr lang="nl-NL" sz="1800" dirty="0"/>
              <a:t>Omleidingen:</a:t>
            </a:r>
          </a:p>
          <a:p>
            <a:pPr lvl="3"/>
            <a:r>
              <a:rPr lang="nl-NL" sz="1600" dirty="0"/>
              <a:t>Werfzone: moeilijke toegang voor bewoners tijdens de werkuren.</a:t>
            </a:r>
          </a:p>
          <a:p>
            <a:pPr lvl="3"/>
            <a:r>
              <a:rPr lang="nl-NL" sz="1600" dirty="0"/>
              <a:t>De </a:t>
            </a:r>
            <a:r>
              <a:rPr lang="nl-NL" sz="1600" dirty="0" err="1"/>
              <a:t>Kumpsstraat</a:t>
            </a:r>
            <a:r>
              <a:rPr lang="nl-NL" sz="1600" dirty="0"/>
              <a:t> vanaf de </a:t>
            </a:r>
            <a:r>
              <a:rPr lang="nl-NL" sz="1600" dirty="0" err="1"/>
              <a:t>Waversesteenweg</a:t>
            </a:r>
            <a:r>
              <a:rPr lang="nl-NL" sz="1600" dirty="0"/>
              <a:t> en de Fr. Verbeekstraat: uitgezonderd plaatselijk verkeer, handelaars bereikbaar</a:t>
            </a:r>
          </a:p>
          <a:p>
            <a:pPr lvl="3"/>
            <a:r>
              <a:rPr lang="nl-NL" sz="1600" dirty="0"/>
              <a:t>Doorgaand verkeer fietsers via de Blijde Inkomstlaan en de </a:t>
            </a:r>
            <a:r>
              <a:rPr lang="nl-NL" sz="1600" dirty="0" err="1"/>
              <a:t>Noordlaan</a:t>
            </a:r>
            <a:r>
              <a:rPr lang="nl-NL" sz="1600" dirty="0"/>
              <a:t> (30 km/u).</a:t>
            </a:r>
          </a:p>
          <a:p>
            <a:pPr lvl="3"/>
            <a:r>
              <a:rPr lang="nl-NL" sz="1600" dirty="0"/>
              <a:t>Doorgaand autoverkeer van en naar de </a:t>
            </a:r>
            <a:r>
              <a:rPr lang="nl-NL" sz="1600" dirty="0" err="1"/>
              <a:t>Waversesteenweg</a:t>
            </a:r>
            <a:r>
              <a:rPr lang="nl-NL" sz="1600" dirty="0"/>
              <a:t> / </a:t>
            </a:r>
            <a:r>
              <a:rPr lang="nl-NL" sz="1600" dirty="0" err="1"/>
              <a:t>Hoeilaartsesteenweg</a:t>
            </a:r>
            <a:r>
              <a:rPr lang="nl-NL" sz="1600" dirty="0"/>
              <a:t> via de </a:t>
            </a:r>
            <a:r>
              <a:rPr lang="nl-NL" sz="1600" dirty="0" err="1"/>
              <a:t>Tenboslaan</a:t>
            </a:r>
            <a:r>
              <a:rPr lang="nl-NL" sz="1600" dirty="0"/>
              <a:t>, de Molenstraat, de V. Marchandstraat en de Fr. Verbeekstraat.</a:t>
            </a:r>
            <a:r>
              <a:rPr lang="nl-NL" sz="1700" dirty="0"/>
              <a:t>	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57630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C2AB7-0ACA-495D-B2DE-B4E94F9A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3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999643-2509-489A-8F64-A163483CB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54" y="1524506"/>
            <a:ext cx="8556771" cy="4918216"/>
          </a:xfrm>
        </p:spPr>
      </p:pic>
    </p:spTree>
    <p:extLst>
      <p:ext uri="{BB962C8B-B14F-4D97-AF65-F5344CB8AC3E}">
        <p14:creationId xmlns:p14="http://schemas.microsoft.com/office/powerpoint/2010/main" val="304088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735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Werken</a:t>
            </a:r>
          </a:p>
          <a:p>
            <a:pPr lvl="2"/>
            <a:r>
              <a:rPr lang="nl-NL" sz="1900" dirty="0"/>
              <a:t>Aanleg dubbelrichting fietspad tussen de </a:t>
            </a:r>
            <a:r>
              <a:rPr lang="nl-NL" sz="1900" dirty="0" err="1"/>
              <a:t>Noordlaan</a:t>
            </a:r>
            <a:r>
              <a:rPr lang="nl-NL" sz="1900" dirty="0"/>
              <a:t> en de Molenstraat</a:t>
            </a:r>
          </a:p>
          <a:p>
            <a:pPr marL="457200" lvl="1" indent="0">
              <a:buNone/>
            </a:pPr>
            <a:r>
              <a:rPr lang="nl-NL" sz="1900" dirty="0"/>
              <a:t> 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pPr lvl="1"/>
            <a:endParaRPr lang="nl-NL" sz="1600" dirty="0"/>
          </a:p>
          <a:p>
            <a:pPr lvl="2"/>
            <a:r>
              <a:rPr lang="nl-NL" sz="1900" dirty="0"/>
              <a:t>Planning (weersomstandigheden!) – 02/09 – 09/09</a:t>
            </a:r>
          </a:p>
          <a:p>
            <a:pPr lvl="3"/>
            <a:r>
              <a:rPr lang="nl-NL" sz="1900" dirty="0" err="1"/>
              <a:t>Opbraak</a:t>
            </a:r>
            <a:r>
              <a:rPr lang="nl-NL" sz="1900" dirty="0"/>
              <a:t>, aanleg fundering,  aanleg boordstenen, asfaltering fietspad</a:t>
            </a:r>
          </a:p>
          <a:p>
            <a:pPr lvl="2"/>
            <a:endParaRPr lang="nl-NL" sz="22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B77D29-32C5-4C3A-8A1A-0A650313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3" y="2769417"/>
            <a:ext cx="11298227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/>
              <a:t>Hinder</a:t>
            </a:r>
          </a:p>
          <a:p>
            <a:pPr lvl="2"/>
            <a:r>
              <a:rPr lang="nl-NL" sz="1800" dirty="0"/>
              <a:t>Eén </a:t>
            </a:r>
            <a:r>
              <a:rPr lang="nl-NL" sz="1800" dirty="0" err="1"/>
              <a:t>rijvak</a:t>
            </a:r>
            <a:r>
              <a:rPr lang="nl-NL" sz="1800" dirty="0"/>
              <a:t> beschikbaar voor het plaatselijk verkeer, verkeerslichten geregeld</a:t>
            </a:r>
          </a:p>
          <a:p>
            <a:pPr lvl="2"/>
            <a:r>
              <a:rPr lang="nl-NL" sz="1800" dirty="0"/>
              <a:t>Omleidingen:</a:t>
            </a:r>
          </a:p>
          <a:p>
            <a:pPr lvl="3"/>
            <a:r>
              <a:rPr lang="nl-NL" sz="1600" dirty="0" err="1"/>
              <a:t>Kumpsstraat</a:t>
            </a:r>
            <a:r>
              <a:rPr lang="nl-NL" sz="1600" dirty="0"/>
              <a:t> vanaf de </a:t>
            </a:r>
            <a:r>
              <a:rPr lang="nl-NL" sz="1600" dirty="0" err="1"/>
              <a:t>Waversesteenweg</a:t>
            </a:r>
            <a:r>
              <a:rPr lang="nl-NL" sz="1600" dirty="0"/>
              <a:t> en de Fr. Verbeekstraat: uitgezonderd plaatselijk verkeer, handelaars bereikbaar</a:t>
            </a:r>
          </a:p>
          <a:p>
            <a:pPr lvl="3"/>
            <a:r>
              <a:rPr lang="nl-NL" sz="1600" dirty="0"/>
              <a:t>Doorgaand verkeer fietsers via de </a:t>
            </a:r>
            <a:r>
              <a:rPr lang="nl-NL" sz="1600" dirty="0" err="1"/>
              <a:t>Kumpsstraat</a:t>
            </a:r>
            <a:endParaRPr lang="nl-NL" sz="1600" dirty="0"/>
          </a:p>
          <a:p>
            <a:pPr lvl="3"/>
            <a:r>
              <a:rPr lang="nl-NL" sz="1600" dirty="0"/>
              <a:t>Doorgaand autoverkeer van en naar de </a:t>
            </a:r>
            <a:r>
              <a:rPr lang="nl-NL" sz="1600" dirty="0" err="1"/>
              <a:t>Waversesteenweg</a:t>
            </a:r>
            <a:r>
              <a:rPr lang="nl-NL" sz="1600" dirty="0"/>
              <a:t> / </a:t>
            </a:r>
            <a:r>
              <a:rPr lang="nl-NL" sz="1600" dirty="0" err="1"/>
              <a:t>Hoeilaartsesteenweg</a:t>
            </a:r>
            <a:r>
              <a:rPr lang="nl-NL" sz="1600" dirty="0"/>
              <a:t> via de </a:t>
            </a:r>
            <a:r>
              <a:rPr lang="nl-NL" sz="1600" dirty="0" err="1"/>
              <a:t>Tenboslaan</a:t>
            </a:r>
            <a:r>
              <a:rPr lang="nl-NL" sz="1600" dirty="0"/>
              <a:t>, de Molenstraat, de V. Marchandstraat en de Fr. Verbeekstraat</a:t>
            </a:r>
          </a:p>
          <a:p>
            <a:pPr marL="457200" lvl="1" indent="0">
              <a:buNone/>
            </a:pPr>
            <a:r>
              <a:rPr lang="nl-NL" sz="1700" dirty="0"/>
              <a:t>	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3101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735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Werken</a:t>
            </a:r>
          </a:p>
          <a:p>
            <a:pPr lvl="2"/>
            <a:r>
              <a:rPr lang="nl-NL" sz="1900" dirty="0"/>
              <a:t>Nieuwe toplaag asfalt, </a:t>
            </a:r>
            <a:r>
              <a:rPr lang="nl-NL" sz="1900" dirty="0" err="1"/>
              <a:t>fietssugestiestroken</a:t>
            </a:r>
            <a:r>
              <a:rPr lang="nl-NL" sz="1900" dirty="0"/>
              <a:t>, vaste signalisatie</a:t>
            </a:r>
          </a:p>
          <a:p>
            <a:pPr marL="457200" lvl="1" indent="0">
              <a:buNone/>
            </a:pPr>
            <a:r>
              <a:rPr lang="nl-NL" sz="1900" dirty="0"/>
              <a:t> 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marL="457200" lvl="1" indent="0">
              <a:buNone/>
            </a:pPr>
            <a:endParaRPr lang="nl-NL" sz="1600" dirty="0"/>
          </a:p>
          <a:p>
            <a:pPr lvl="1"/>
            <a:endParaRPr lang="nl-NL" sz="1600" dirty="0"/>
          </a:p>
          <a:p>
            <a:pPr lvl="2"/>
            <a:r>
              <a:rPr lang="nl-NL" sz="1900" dirty="0"/>
              <a:t>Planning (weersomstandigheden!) – 10/09 – 17/09</a:t>
            </a:r>
          </a:p>
          <a:p>
            <a:pPr lvl="3"/>
            <a:r>
              <a:rPr lang="nl-NL" sz="1900" dirty="0"/>
              <a:t>Affrezen rijbaan, asfaltering, </a:t>
            </a:r>
            <a:r>
              <a:rPr lang="nl-NL" sz="1900" dirty="0" err="1"/>
              <a:t>fietssugestiestroken</a:t>
            </a:r>
            <a:endParaRPr lang="nl-NL" sz="1900" dirty="0"/>
          </a:p>
          <a:p>
            <a:pPr lvl="2"/>
            <a:endParaRPr lang="nl-NL" sz="22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8E1F6C-854A-4D81-91C9-51C2B8D13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83" y="2864894"/>
            <a:ext cx="6154009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/>
              <a:t>Hinder</a:t>
            </a:r>
          </a:p>
          <a:p>
            <a:pPr lvl="2"/>
            <a:r>
              <a:rPr lang="nl-NL" sz="1800" dirty="0"/>
              <a:t>Tijdens het affrezen zijn  de woningen tijdelijk niet bereikbaar tijdens de werkuren (bij voorkeur auto’s buiten de werfzone plaatsen)</a:t>
            </a:r>
          </a:p>
          <a:p>
            <a:pPr lvl="2"/>
            <a:r>
              <a:rPr lang="nl-NL" sz="1800" dirty="0"/>
              <a:t>Tijdens de asfalteringswerken zijn de woningen een volledige dag niet bereikbaar (auto’s buiten de werfzone plaatsen)</a:t>
            </a:r>
          </a:p>
          <a:p>
            <a:pPr lvl="2"/>
            <a:r>
              <a:rPr lang="nl-NL" sz="1800" dirty="0"/>
              <a:t>Omleidingen:</a:t>
            </a:r>
          </a:p>
          <a:p>
            <a:pPr lvl="3"/>
            <a:r>
              <a:rPr lang="nl-NL" sz="1600" dirty="0" err="1"/>
              <a:t>Kumpsstraat</a:t>
            </a:r>
            <a:r>
              <a:rPr lang="nl-NL" sz="1600" dirty="0"/>
              <a:t> vanaf de </a:t>
            </a:r>
            <a:r>
              <a:rPr lang="nl-NL" sz="1600" dirty="0" err="1"/>
              <a:t>Waversesteenweg</a:t>
            </a:r>
            <a:r>
              <a:rPr lang="nl-NL" sz="1600" dirty="0"/>
              <a:t> en de Fr. Verbeekstraat: uitgezonderd plaatselijk verkeer, </a:t>
            </a:r>
            <a:r>
              <a:rPr lang="nl-NL" sz="1600"/>
              <a:t>handelaars bereikbaar</a:t>
            </a:r>
            <a:endParaRPr lang="nl-NL" sz="1600" dirty="0"/>
          </a:p>
          <a:p>
            <a:pPr lvl="3"/>
            <a:r>
              <a:rPr lang="nl-NL" sz="1600" dirty="0"/>
              <a:t>Doorgaand verkeer fietsers via het nieuw aangelegd  fietspad (fase 3) , de </a:t>
            </a:r>
            <a:r>
              <a:rPr lang="nl-NL" sz="1600" dirty="0" err="1"/>
              <a:t>Noordlaan</a:t>
            </a:r>
            <a:r>
              <a:rPr lang="nl-NL" sz="1600" dirty="0"/>
              <a:t>, de Blijde Inkomstlaan, de Groenlaan en de Tentrappenstraat,</a:t>
            </a:r>
          </a:p>
          <a:p>
            <a:pPr lvl="3"/>
            <a:r>
              <a:rPr lang="nl-NL" sz="1600" dirty="0"/>
              <a:t>Doorgaand autoverkeer van en naar de </a:t>
            </a:r>
            <a:r>
              <a:rPr lang="nl-NL" sz="1600" dirty="0" err="1"/>
              <a:t>Waversesteenweg</a:t>
            </a:r>
            <a:r>
              <a:rPr lang="nl-NL" sz="1600" dirty="0"/>
              <a:t> / </a:t>
            </a:r>
            <a:r>
              <a:rPr lang="nl-NL" sz="1600" dirty="0" err="1"/>
              <a:t>Hoeilaartsesteenweg</a:t>
            </a:r>
            <a:r>
              <a:rPr lang="nl-NL" sz="1600" dirty="0"/>
              <a:t> via de </a:t>
            </a:r>
            <a:r>
              <a:rPr lang="nl-NL" sz="1600" dirty="0" err="1"/>
              <a:t>Tenboslaan</a:t>
            </a:r>
            <a:r>
              <a:rPr lang="nl-NL" sz="1600" dirty="0"/>
              <a:t>, de Molenstraat, de V. Marchandstraat en de Fr. Verbeekstraat</a:t>
            </a:r>
          </a:p>
          <a:p>
            <a:pPr marL="457200" lvl="1" indent="0">
              <a:buNone/>
            </a:pPr>
            <a:r>
              <a:rPr lang="nl-NL" sz="1700" dirty="0"/>
              <a:t>	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59732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816E9-99A8-49F3-9ADB-023C8702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J. </a:t>
            </a:r>
            <a:r>
              <a:rPr lang="nl-NL" dirty="0" err="1"/>
              <a:t>Kumpsstraat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5EF5F1-56A0-40A9-99C7-1F1BD9281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2125" y="413937"/>
            <a:ext cx="5274506" cy="7239702"/>
          </a:xfrm>
        </p:spPr>
      </p:pic>
    </p:spTree>
    <p:extLst>
      <p:ext uri="{BB962C8B-B14F-4D97-AF65-F5344CB8AC3E}">
        <p14:creationId xmlns:p14="http://schemas.microsoft.com/office/powerpoint/2010/main" val="113355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Situering werken in uitvoering en geplande 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000" dirty="0"/>
              <a:t>Bocht:</a:t>
            </a:r>
          </a:p>
          <a:p>
            <a:pPr lvl="1"/>
            <a:r>
              <a:rPr lang="nl-NL" sz="1600" dirty="0"/>
              <a:t>Sanering nutsleidingen: drinkwater (deels uitgevoerd) en openbare verlichting (uitgevoerd)</a:t>
            </a:r>
          </a:p>
          <a:p>
            <a:pPr lvl="1"/>
            <a:r>
              <a:rPr lang="nl-NL" sz="1600" dirty="0" err="1"/>
              <a:t>Heraanleg</a:t>
            </a:r>
            <a:r>
              <a:rPr lang="nl-NL" sz="1600" dirty="0"/>
              <a:t> bocht: fundering en asfaltlagen, </a:t>
            </a:r>
            <a:r>
              <a:rPr lang="nl-NL" sz="1600" dirty="0" err="1"/>
              <a:t>fietssugestiestroken</a:t>
            </a:r>
            <a:r>
              <a:rPr lang="nl-NL" sz="1600" dirty="0"/>
              <a:t> (uitgevoerd)</a:t>
            </a:r>
          </a:p>
          <a:p>
            <a:pPr lvl="1"/>
            <a:r>
              <a:rPr lang="nl-NL" sz="1600" dirty="0"/>
              <a:t>Voetpaden (deels uitgevoerd), afwerking augustus</a:t>
            </a:r>
          </a:p>
          <a:p>
            <a:r>
              <a:rPr lang="nl-NL" sz="2000" dirty="0"/>
              <a:t>Bocht –&gt; </a:t>
            </a:r>
            <a:r>
              <a:rPr lang="nl-NL" sz="2000" dirty="0" err="1"/>
              <a:t>Waversesteenweg</a:t>
            </a:r>
            <a:r>
              <a:rPr lang="nl-NL" sz="2000" dirty="0"/>
              <a:t> / </a:t>
            </a:r>
            <a:r>
              <a:rPr lang="nl-NL" sz="2000" dirty="0" err="1"/>
              <a:t>Hoeilaartsesteenweg</a:t>
            </a:r>
            <a:endParaRPr lang="nl-NL" sz="2000" dirty="0"/>
          </a:p>
          <a:p>
            <a:pPr lvl="1"/>
            <a:r>
              <a:rPr lang="nl-NL" sz="1600" dirty="0"/>
              <a:t>Sanering nutsleidingen: drinkwater (deels uitgevoerd), openbare verlichting (uitgevoerd) en deels </a:t>
            </a:r>
            <a:r>
              <a:rPr lang="nl-NL" sz="1600" dirty="0" err="1"/>
              <a:t>Proximus</a:t>
            </a:r>
            <a:r>
              <a:rPr lang="nl-NL" sz="1600" dirty="0"/>
              <a:t> (uitgevoerd)</a:t>
            </a:r>
          </a:p>
          <a:p>
            <a:pPr lvl="1"/>
            <a:r>
              <a:rPr lang="nl-NL" sz="1600" dirty="0"/>
              <a:t>Voetpaden (gepland augustus – september))</a:t>
            </a:r>
          </a:p>
          <a:p>
            <a:pPr lvl="1"/>
            <a:r>
              <a:rPr lang="nl-NL" sz="1600" dirty="0"/>
              <a:t>Nieuwe toplaag asfalt met </a:t>
            </a:r>
            <a:r>
              <a:rPr lang="nl-NL" sz="1600" dirty="0" err="1"/>
              <a:t>fietssugestiestroken</a:t>
            </a:r>
            <a:r>
              <a:rPr lang="nl-NL" sz="1600" dirty="0"/>
              <a:t> (gepland voor eind oktober)</a:t>
            </a:r>
          </a:p>
          <a:p>
            <a:r>
              <a:rPr lang="nl-NL" sz="2000" dirty="0"/>
              <a:t>Bocht –&gt; Paardenwater </a:t>
            </a:r>
            <a:r>
              <a:rPr lang="nl-NL" sz="2000" dirty="0">
                <a:solidFill>
                  <a:schemeClr val="accent2"/>
                </a:solidFill>
              </a:rPr>
              <a:t>(onderwerp van vanavond)</a:t>
            </a:r>
          </a:p>
          <a:p>
            <a:pPr lvl="1"/>
            <a:r>
              <a:rPr lang="nl-NL" sz="1700" dirty="0"/>
              <a:t>Sanering nutsleidingen: drinkwater (deels uitgevoerd) en openbare verlichting (uitgevoerd) tot Steenbakkersweg</a:t>
            </a:r>
          </a:p>
          <a:p>
            <a:pPr lvl="1"/>
            <a:r>
              <a:rPr lang="nl-NL" sz="1700" dirty="0"/>
              <a:t>Voetpad</a:t>
            </a:r>
          </a:p>
          <a:p>
            <a:pPr lvl="1"/>
            <a:r>
              <a:rPr lang="nl-NL" sz="1700" dirty="0"/>
              <a:t>Fietspad</a:t>
            </a:r>
          </a:p>
          <a:p>
            <a:pPr lvl="1"/>
            <a:r>
              <a:rPr lang="nl-NL" sz="1700" dirty="0"/>
              <a:t>Aansluiting fietssnelweg</a:t>
            </a:r>
          </a:p>
          <a:p>
            <a:pPr lvl="1"/>
            <a:r>
              <a:rPr lang="nl-NL" sz="1700" dirty="0"/>
              <a:t>Nieuwe toplaag asfalt met </a:t>
            </a:r>
            <a:r>
              <a:rPr lang="nl-NL" sz="1700" dirty="0" err="1"/>
              <a:t>fietssugestiestroken</a:t>
            </a:r>
            <a:endParaRPr lang="nl-NL" sz="1700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42298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00C9F-B534-40B4-9F98-8F9DA37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- Fase 1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E98B278-3E5A-4AAF-90A9-0CDF2AF9B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" y="2306972"/>
            <a:ext cx="11962700" cy="2617366"/>
          </a:xfrm>
        </p:spPr>
      </p:pic>
    </p:spTree>
    <p:extLst>
      <p:ext uri="{BB962C8B-B14F-4D97-AF65-F5344CB8AC3E}">
        <p14:creationId xmlns:p14="http://schemas.microsoft.com/office/powerpoint/2010/main" val="425158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54F76-6CA4-4229-A45C-F713C675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Bocht tot Paardenwater - Fase 1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34162FC-1286-4055-9190-F882811C5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53" y="1778465"/>
            <a:ext cx="9003230" cy="4378129"/>
          </a:xfrm>
        </p:spPr>
      </p:pic>
    </p:spTree>
    <p:extLst>
      <p:ext uri="{BB962C8B-B14F-4D97-AF65-F5344CB8AC3E}">
        <p14:creationId xmlns:p14="http://schemas.microsoft.com/office/powerpoint/2010/main" val="188549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nl-NL" dirty="0"/>
              <a:t>Werken</a:t>
            </a:r>
          </a:p>
          <a:p>
            <a:pPr lvl="2"/>
            <a:r>
              <a:rPr lang="nl-NL" sz="1900" dirty="0"/>
              <a:t>Aanleg voetpad oneven </a:t>
            </a:r>
            <a:r>
              <a:rPr lang="nl-NL" sz="1900" dirty="0" err="1"/>
              <a:t>huisnrs</a:t>
            </a:r>
            <a:r>
              <a:rPr lang="nl-NL" sz="1900" dirty="0"/>
              <a:t>. tussen </a:t>
            </a:r>
            <a:r>
              <a:rPr lang="nl-NL" sz="1900" dirty="0" err="1"/>
              <a:t>huisnrs</a:t>
            </a:r>
            <a:r>
              <a:rPr lang="nl-NL" sz="1900" dirty="0"/>
              <a:t>. 45 en 75 (Blijde Inkomstlaan)</a:t>
            </a:r>
          </a:p>
          <a:p>
            <a:pPr lvl="2"/>
            <a:r>
              <a:rPr lang="nl-NL" sz="1900" dirty="0"/>
              <a:t>Aanleg voetpad oneven </a:t>
            </a:r>
            <a:r>
              <a:rPr lang="nl-NL" sz="1900" dirty="0" err="1"/>
              <a:t>huisnrs</a:t>
            </a:r>
            <a:r>
              <a:rPr lang="nl-NL" sz="1900" dirty="0"/>
              <a:t>. tussen </a:t>
            </a:r>
            <a:r>
              <a:rPr lang="nl-NL" sz="1900" dirty="0" err="1"/>
              <a:t>huisnrs</a:t>
            </a:r>
            <a:r>
              <a:rPr lang="nl-NL" sz="1900" dirty="0"/>
              <a:t>. 77 en 79</a:t>
            </a:r>
          </a:p>
          <a:p>
            <a:pPr marL="457200" lvl="1" indent="0">
              <a:buNone/>
            </a:pPr>
            <a:r>
              <a:rPr lang="nl-NL" sz="1900" dirty="0"/>
              <a:t> </a:t>
            </a:r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lvl="2"/>
            <a:endParaRPr lang="nl-NL" sz="2600" dirty="0"/>
          </a:p>
          <a:p>
            <a:pPr lvl="2"/>
            <a:r>
              <a:rPr lang="nl-NL" sz="1900" dirty="0"/>
              <a:t>Planning: uitgevoerd</a:t>
            </a:r>
          </a:p>
          <a:p>
            <a:pPr lvl="3"/>
            <a:r>
              <a:rPr lang="nl-NL" sz="1900" dirty="0" err="1"/>
              <a:t>Opbraak</a:t>
            </a:r>
            <a:r>
              <a:rPr lang="nl-NL" sz="1900" dirty="0"/>
              <a:t>, aanleg doorlatende fundering, aanleg boordstenen en goten, aanleg doorlatende klinkers, aanwerken opritten</a:t>
            </a:r>
          </a:p>
          <a:p>
            <a:pPr lvl="2"/>
            <a:endParaRPr lang="nl-NL" sz="22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3E8F3F-873F-41F0-B3DD-BCEBE743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50" y="2732236"/>
            <a:ext cx="7288385" cy="21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– Fase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2000" dirty="0"/>
              <a:t>Hinder</a:t>
            </a:r>
            <a:endParaRPr lang="nl-NL" sz="1600" dirty="0"/>
          </a:p>
          <a:p>
            <a:pPr lvl="2"/>
            <a:r>
              <a:rPr lang="nl-NL" sz="1800" dirty="0"/>
              <a:t>Opritten tijdelijk niet bereikbaar tijdens de werkuren.</a:t>
            </a:r>
          </a:p>
          <a:p>
            <a:pPr lvl="2"/>
            <a:r>
              <a:rPr lang="nl-NL" sz="1800" dirty="0"/>
              <a:t>Opritten tijdelijk niet bruikbaar (enkele dagen) na aanleg boordstenen: uithardingstijd fundering.</a:t>
            </a:r>
          </a:p>
          <a:p>
            <a:pPr lvl="2"/>
            <a:r>
              <a:rPr lang="nl-NL" sz="1800" dirty="0"/>
              <a:t>Omleidingen:</a:t>
            </a:r>
          </a:p>
          <a:p>
            <a:pPr lvl="3"/>
            <a:r>
              <a:rPr lang="nl-NL" sz="1600" dirty="0"/>
              <a:t>Werfzone: moeilijke toegang voor bewoners tijdens de werkuren</a:t>
            </a:r>
          </a:p>
          <a:p>
            <a:pPr lvl="3"/>
            <a:r>
              <a:rPr lang="nl-NL" sz="1600" dirty="0" err="1"/>
              <a:t>Kumpsstraat</a:t>
            </a:r>
            <a:r>
              <a:rPr lang="nl-NL" sz="1600" dirty="0"/>
              <a:t> vanaf de </a:t>
            </a:r>
            <a:r>
              <a:rPr lang="nl-NL" sz="1600" dirty="0" err="1"/>
              <a:t>Waversesteenweg</a:t>
            </a:r>
            <a:r>
              <a:rPr lang="nl-NL" sz="1600" dirty="0"/>
              <a:t> en de Fr. Verbeekstraat: uitgezonderd plaatselijk verkeer, handelaars bereikbaar</a:t>
            </a:r>
          </a:p>
          <a:p>
            <a:pPr lvl="3"/>
            <a:r>
              <a:rPr lang="nl-NL" sz="1600" dirty="0"/>
              <a:t>Doorgaand verkeer fietsers via de </a:t>
            </a:r>
            <a:r>
              <a:rPr lang="nl-NL" sz="1600" dirty="0" err="1"/>
              <a:t>Noordlaan</a:t>
            </a:r>
            <a:r>
              <a:rPr lang="nl-NL" sz="1600" dirty="0"/>
              <a:t>, de Blijde Inkomstlaan, de Groenlaan en de Tentrappenstraat (30 km/h)</a:t>
            </a:r>
          </a:p>
          <a:p>
            <a:pPr lvl="3"/>
            <a:r>
              <a:rPr lang="nl-NL" sz="1600" dirty="0"/>
              <a:t>Doorgaand autoverkeer van en naar de </a:t>
            </a:r>
            <a:r>
              <a:rPr lang="nl-NL" sz="1600" dirty="0" err="1"/>
              <a:t>Waversesteenweg</a:t>
            </a:r>
            <a:r>
              <a:rPr lang="nl-NL" sz="1600" dirty="0"/>
              <a:t> / </a:t>
            </a:r>
            <a:r>
              <a:rPr lang="nl-NL" sz="1600" dirty="0" err="1"/>
              <a:t>Hoeilaartsesteenweg</a:t>
            </a:r>
            <a:r>
              <a:rPr lang="nl-NL" sz="1600" dirty="0"/>
              <a:t> via de </a:t>
            </a:r>
            <a:r>
              <a:rPr lang="nl-NL" sz="1600" dirty="0" err="1"/>
              <a:t>Tenboslaan</a:t>
            </a:r>
            <a:r>
              <a:rPr lang="nl-NL" sz="1600" dirty="0"/>
              <a:t>, de Molenstraat, de V. Marchandstraat en de Fr. Verbeekstraat</a:t>
            </a:r>
          </a:p>
          <a:p>
            <a:pPr lvl="2"/>
            <a:endParaRPr lang="nl-NL" sz="1800" dirty="0"/>
          </a:p>
          <a:p>
            <a:pPr marL="457200" lvl="1" indent="0">
              <a:buNone/>
            </a:pPr>
            <a:r>
              <a:rPr lang="nl-NL" sz="1700" dirty="0"/>
              <a:t>	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25105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8C228-3454-4A82-8EC4-9410E981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- Fase 2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BE810FF-74BD-4B77-9E4D-D4E42CF8C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2499919"/>
            <a:ext cx="11601974" cy="2125349"/>
          </a:xfrm>
        </p:spPr>
      </p:pic>
    </p:spTree>
    <p:extLst>
      <p:ext uri="{BB962C8B-B14F-4D97-AF65-F5344CB8AC3E}">
        <p14:creationId xmlns:p14="http://schemas.microsoft.com/office/powerpoint/2010/main" val="297235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51E98-1651-4A43-AE98-C0E4313E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Bocht tot Paardenwater - Fase 2</a:t>
            </a:r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2A5A425-F959-4A6D-990B-50A7A352B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20" y="1838817"/>
            <a:ext cx="8849960" cy="4324954"/>
          </a:xfrm>
        </p:spPr>
      </p:pic>
    </p:spTree>
    <p:extLst>
      <p:ext uri="{BB962C8B-B14F-4D97-AF65-F5344CB8AC3E}">
        <p14:creationId xmlns:p14="http://schemas.microsoft.com/office/powerpoint/2010/main" val="613964000"/>
      </p:ext>
    </p:extLst>
  </p:cSld>
  <p:clrMapOvr>
    <a:masterClrMapping/>
  </p:clrMapOvr>
</p:sld>
</file>

<file path=ppt/theme/theme1.xml><?xml version="1.0" encoding="utf-8"?>
<a:theme xmlns:a="http://schemas.openxmlformats.org/drawingml/2006/main" name="Hoeilaart thema">
  <a:themeElements>
    <a:clrScheme name="Hoeilaart">
      <a:dk1>
        <a:srgbClr val="144D29"/>
      </a:dk1>
      <a:lt1>
        <a:srgbClr val="FFFFFF"/>
      </a:lt1>
      <a:dk2>
        <a:srgbClr val="00B052"/>
      </a:dk2>
      <a:lt2>
        <a:srgbClr val="54C247"/>
      </a:lt2>
      <a:accent1>
        <a:srgbClr val="00B052"/>
      </a:accent1>
      <a:accent2>
        <a:srgbClr val="DE8703"/>
      </a:accent2>
      <a:accent3>
        <a:srgbClr val="00A3E0"/>
      </a:accent3>
      <a:accent4>
        <a:srgbClr val="FCC917"/>
      </a:accent4>
      <a:accent5>
        <a:srgbClr val="D42E12"/>
      </a:accent5>
      <a:accent6>
        <a:srgbClr val="F54A91"/>
      </a:accent6>
      <a:hlink>
        <a:srgbClr val="0033AB"/>
      </a:hlink>
      <a:folHlink>
        <a:srgbClr val="732466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resentatie" id="{DF4968D1-9F8C-4632-826F-1023EEAF4046}" vid="{F54178E7-3B93-4549-B938-3B5048AD57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Sjabloon_Presentatie_GemeenteOCMW</Template>
  <TotalTime>0</TotalTime>
  <Words>732</Words>
  <Application>Microsoft Office PowerPoint</Application>
  <PresentationFormat>Breedbeeld</PresentationFormat>
  <Paragraphs>163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Hoeilaart thema</vt:lpstr>
      <vt:lpstr>Wegenwerken Joseph Kumpsstraat</vt:lpstr>
      <vt:lpstr>J. Kumpsstraat</vt:lpstr>
      <vt:lpstr>Situering werken in uitvoering en geplande werken</vt:lpstr>
      <vt:lpstr>Bocht tot Paardenwater - Fase 1</vt:lpstr>
      <vt:lpstr>Bocht tot Paardenwater - Fase 1</vt:lpstr>
      <vt:lpstr>Bocht tot Paardenwater – Fase 1</vt:lpstr>
      <vt:lpstr>Bocht tot Paardenwater – Fase 1</vt:lpstr>
      <vt:lpstr>Bocht tot Paardenwater - Fase 2</vt:lpstr>
      <vt:lpstr>Bocht tot Paardenwater - Fase 2</vt:lpstr>
      <vt:lpstr>Bocht tot Paardenwater - Fase 2 vervolg</vt:lpstr>
      <vt:lpstr>Bocht tot Paardenwater – Fase 2</vt:lpstr>
      <vt:lpstr>Bocht tot Paardenwater – Fase 2</vt:lpstr>
      <vt:lpstr>Bocht tot Paardenwater – Fase 2</vt:lpstr>
      <vt:lpstr>Bocht tot Paardenwater – Fase 3</vt:lpstr>
      <vt:lpstr>Bocht tot Paardenwater – Fase 3</vt:lpstr>
      <vt:lpstr>Bocht tot Paardenwater – Fase 3</vt:lpstr>
      <vt:lpstr>Bocht tot Paardenwater – Fase 4</vt:lpstr>
      <vt:lpstr>Bocht tot Paardenwater – Fase 4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 Pintelon</dc:creator>
  <cp:lastModifiedBy>Luc Pintelon</cp:lastModifiedBy>
  <cp:revision>58</cp:revision>
  <dcterms:created xsi:type="dcterms:W3CDTF">2024-04-30T14:15:39Z</dcterms:created>
  <dcterms:modified xsi:type="dcterms:W3CDTF">2024-07-30T13:19:52Z</dcterms:modified>
</cp:coreProperties>
</file>